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9"/>
  </p:notesMasterIdLst>
  <p:sldIdLst>
    <p:sldId id="257" r:id="rId3"/>
    <p:sldId id="258" r:id="rId4"/>
    <p:sldId id="260" r:id="rId5"/>
    <p:sldId id="263" r:id="rId6"/>
    <p:sldId id="267" r:id="rId7"/>
    <p:sldId id="266" r:id="rId8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1C7-DB52-463C-9FD1-18C3098DD3B8}" type="datetimeFigureOut">
              <a:rPr lang="es-ES" smtClean="0"/>
              <a:pPr/>
              <a:t>23/01/2014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2792-D784-4E36-AA4A-49B71C358DD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65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500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398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2194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4311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05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6239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00" y="3062475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>
                <a:solidFill>
                  <a:schemeClr val="tx2"/>
                </a:solidFill>
              </a:rPr>
              <a:t>PRISMA Training Session 14</a:t>
            </a:r>
            <a:r>
              <a:rPr lang="en-GB" sz="3000" baseline="30000" dirty="0" smtClean="0">
                <a:solidFill>
                  <a:schemeClr val="tx2"/>
                </a:solidFill>
              </a:rPr>
              <a:t>th </a:t>
            </a:r>
            <a:r>
              <a:rPr lang="en-GB" sz="3000" dirty="0" smtClean="0">
                <a:solidFill>
                  <a:schemeClr val="tx2"/>
                </a:solidFill>
              </a:rPr>
              <a:t>January 2014 </a:t>
            </a:r>
            <a:endParaRPr lang="en-GB" sz="30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9552" y="5445224"/>
            <a:ext cx="740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7150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2000" kern="0" dirty="0" smtClean="0"/>
              <a:t>26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IG meeting</a:t>
            </a:r>
          </a:p>
          <a:p>
            <a:pPr algn="ctr"/>
            <a:r>
              <a:rPr lang="en-US" sz="2000" kern="0" dirty="0" smtClean="0">
                <a:solidFill>
                  <a:schemeClr val="tx2"/>
                </a:solidFill>
              </a:rPr>
              <a:t>23</a:t>
            </a:r>
            <a:r>
              <a:rPr lang="en-US" sz="2000" kern="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kern="0" dirty="0" smtClean="0">
                <a:solidFill>
                  <a:schemeClr val="tx2"/>
                </a:solidFill>
              </a:rPr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val="103178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1560" y="328422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1. PRISMA Meeting Assistants</a:t>
            </a:r>
            <a:endParaRPr lang="fr-FR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0" y="912197"/>
            <a:ext cx="82924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PRISMA Platform</a:t>
            </a:r>
            <a:endParaRPr lang="en-GB" sz="2000" dirty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2 </a:t>
            </a:r>
            <a:r>
              <a:rPr lang="en-GB" dirty="0" smtClean="0">
                <a:solidFill>
                  <a:srgbClr val="002060"/>
                </a:solidFill>
              </a:rPr>
              <a:t>Assistants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Shippers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29 </a:t>
            </a:r>
            <a:r>
              <a:rPr lang="en-US" dirty="0" smtClean="0">
                <a:solidFill>
                  <a:srgbClr val="002060"/>
                </a:solidFill>
              </a:rPr>
              <a:t>Assistants</a:t>
            </a:r>
            <a:endParaRPr lang="en-GB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16 Shippers</a:t>
            </a:r>
            <a:endParaRPr lang="en-GB" b="0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TSO´s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3 TIGF Assistants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6 ENAGÁS Assistants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3 REN Assistants</a:t>
            </a:r>
            <a:endParaRPr lang="en-US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Regulator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1 CNMC Assistant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2 Cerrar llave"/>
          <p:cNvSpPr/>
          <p:nvPr/>
        </p:nvSpPr>
        <p:spPr bwMode="auto">
          <a:xfrm>
            <a:off x="3419873" y="1011670"/>
            <a:ext cx="432047" cy="4649578"/>
          </a:xfrm>
          <a:prstGeom prst="rightBrac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_tradnl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139952" y="3100898"/>
            <a:ext cx="3290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>
                <a:solidFill>
                  <a:schemeClr val="tx2"/>
                </a:solidFill>
              </a:rPr>
              <a:t>Total Assistants</a:t>
            </a:r>
            <a:r>
              <a:rPr lang="es-ES_tradnl" sz="2000" dirty="0" smtClean="0">
                <a:solidFill>
                  <a:schemeClr val="tx2"/>
                </a:solidFill>
              </a:rPr>
              <a:t>: 45 </a:t>
            </a:r>
            <a:r>
              <a:rPr lang="es-ES_tradnl" sz="2000" dirty="0" err="1" smtClean="0">
                <a:solidFill>
                  <a:schemeClr val="tx2"/>
                </a:solidFill>
              </a:rPr>
              <a:t>people</a:t>
            </a:r>
            <a:r>
              <a:rPr lang="es-ES_tradnl" sz="2000" dirty="0" smtClean="0">
                <a:solidFill>
                  <a:schemeClr val="tx2"/>
                </a:solidFill>
              </a:rPr>
              <a:t> </a:t>
            </a:r>
            <a:endParaRPr lang="es-ES_tradnl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7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2. PRISMA Meeting Agenda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1065505"/>
            <a:ext cx="829240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About PRISMA</a:t>
            </a:r>
            <a:endParaRPr lang="en-GB" sz="14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General information about the platform.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Number of users and shippers in the platform.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Number of auctions that have taken place.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rgbClr val="002060"/>
                </a:solidFill>
              </a:rPr>
              <a:t>Capacity </a:t>
            </a:r>
            <a:r>
              <a:rPr lang="en-GB" sz="1400" dirty="0">
                <a:solidFill>
                  <a:srgbClr val="002060"/>
                </a:solidFill>
              </a:rPr>
              <a:t>q</a:t>
            </a:r>
            <a:r>
              <a:rPr lang="en-GB" sz="1400" b="0" dirty="0" smtClean="0">
                <a:solidFill>
                  <a:srgbClr val="002060"/>
                </a:solidFill>
              </a:rPr>
              <a:t>uantities allocated.</a:t>
            </a:r>
          </a:p>
          <a:p>
            <a:pPr marL="12001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400" b="0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Registration in PRISMA</a:t>
            </a:r>
            <a:endParaRPr lang="en-GB" sz="14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Need </a:t>
            </a:r>
            <a:r>
              <a:rPr lang="en-US" sz="1400" dirty="0" smtClean="0">
                <a:solidFill>
                  <a:srgbClr val="002060"/>
                </a:solidFill>
              </a:rPr>
              <a:t>of EIC code for each company.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Register a new shipper.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Register a new user.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Register to a new TSO and check registration status.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245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539552" y="1065505"/>
            <a:ext cx="829240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_tradnl" sz="1400" dirty="0" err="1">
                <a:solidFill>
                  <a:schemeClr val="tx2"/>
                </a:solidFill>
              </a:rPr>
              <a:t>My</a:t>
            </a:r>
            <a:r>
              <a:rPr lang="es-ES_tradnl" sz="1400" dirty="0">
                <a:solidFill>
                  <a:schemeClr val="tx2"/>
                </a:solidFill>
              </a:rPr>
              <a:t> PRISMA</a:t>
            </a:r>
            <a:endParaRPr lang="en-GB" sz="1400" dirty="0">
              <a:solidFill>
                <a:schemeClr val="tx2"/>
              </a:solidFill>
            </a:endParaRP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Shipper profile in the platform.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User profile in the </a:t>
            </a:r>
            <a:r>
              <a:rPr lang="en-US" sz="1400" dirty="0" smtClean="0">
                <a:solidFill>
                  <a:srgbClr val="002060"/>
                </a:solidFill>
              </a:rPr>
              <a:t>platform.</a:t>
            </a:r>
            <a:endParaRPr lang="en-US" sz="1400" dirty="0">
              <a:solidFill>
                <a:srgbClr val="002060"/>
              </a:solidFill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en-GB" sz="1400" b="0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Network points</a:t>
            </a:r>
            <a:endParaRPr lang="en-GB" sz="14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Network point characteristics.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Auctions and Products at network points.</a:t>
            </a:r>
            <a:endParaRPr lang="en-US" sz="1400" dirty="0">
              <a:solidFill>
                <a:srgbClr val="00206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en-US" sz="1400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Auctions</a:t>
            </a:r>
            <a:endParaRPr lang="en-GB" sz="1400" dirty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General Principles.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Ascending Clock Auction Process.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Uniform Auction Process.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2060"/>
                </a:solidFill>
              </a:rPr>
              <a:t>Bundled Auctions.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2. PRISMA Meeting Agenda</a:t>
            </a:r>
          </a:p>
        </p:txBody>
      </p:sp>
    </p:spTree>
    <p:extLst>
      <p:ext uri="{BB962C8B-B14F-4D97-AF65-F5344CB8AC3E}">
        <p14:creationId xmlns:p14="http://schemas.microsoft.com/office/powerpoint/2010/main" val="40804953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539552" y="1065505"/>
            <a:ext cx="829240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TIGF will organize its annual shipper customer conference on February 7, in Pau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Both transport and storage customers invited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PRISMA and CAM environment will be discussed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TIGF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804953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9944" y="35030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955665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3035C86F3E34D82F3D2A7F7EA297A" ma:contentTypeVersion="21" ma:contentTypeDescription="Create a new document." ma:contentTypeScope="" ma:versionID="d5fd024836b7dbac9baa7f549513376f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ACER-2015-17164</_dlc_DocId>
    <_dlc_DocIdUrl xmlns="985daa2e-53d8-4475-82b8-9c7d25324e34">
      <Url>http://s-do-prod-ap/en/Gas/Regional_%20Intiatives/South_GRI/26th_South_IG/_layouts/DocIdRedir.aspx?ID=ACER-2015-17164</Url>
      <Description>ACER-2015-17164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72ACBF57-AD38-4341-B6BC-A253BC3DB1ED}"/>
</file>

<file path=customXml/itemProps2.xml><?xml version="1.0" encoding="utf-8"?>
<ds:datastoreItem xmlns:ds="http://schemas.openxmlformats.org/officeDocument/2006/customXml" ds:itemID="{FCE0DEA3-859D-40D7-A76F-3FA9A0636785}"/>
</file>

<file path=customXml/itemProps3.xml><?xml version="1.0" encoding="utf-8"?>
<ds:datastoreItem xmlns:ds="http://schemas.openxmlformats.org/officeDocument/2006/customXml" ds:itemID="{E4698562-7561-42BE-A2C0-1316F9142222}"/>
</file>

<file path=customXml/itemProps4.xml><?xml version="1.0" encoding="utf-8"?>
<ds:datastoreItem xmlns:ds="http://schemas.openxmlformats.org/officeDocument/2006/customXml" ds:itemID="{C4F8CACE-273E-483B-8C41-DBD69217D570}"/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200</Words>
  <Application>Microsoft Office PowerPoint</Application>
  <PresentationFormat>Presentación en pantalla (4:3)</PresentationFormat>
  <Paragraphs>52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1_Vorlage Power Point</vt:lpstr>
      <vt:lpstr>2_Vorlage Power Point</vt:lpstr>
      <vt:lpstr> </vt:lpstr>
      <vt:lpstr>Presentación de PowerPoint</vt:lpstr>
      <vt:lpstr>2. PRISMA Meeting Agenda</vt:lpstr>
      <vt:lpstr>2. PRISMA Meeting Agenda</vt:lpstr>
      <vt:lpstr>TIGF</vt:lpstr>
      <vt:lpstr>Presentación de PowerPoint</vt:lpstr>
    </vt:vector>
  </TitlesOfParts>
  <Company>Enagas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Izquierdo Fernandez, Paloma</dc:creator>
  <cp:lastModifiedBy>De Vicente Puente, Maria de los Angeles</cp:lastModifiedBy>
  <cp:revision>35</cp:revision>
  <cp:lastPrinted>2013-12-12T09:50:19Z</cp:lastPrinted>
  <dcterms:created xsi:type="dcterms:W3CDTF">2013-12-10T15:53:55Z</dcterms:created>
  <dcterms:modified xsi:type="dcterms:W3CDTF">2014-01-23T09:22:07Z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0x010100F7E3035C86F3E34D82F3D2A7F7EA297A</vt:lpwstr>
  </property>
  <property fmtid="{D5CDD505-2E9C-101B-9397-08002B2CF9AE}" pid="3" name="_dlc_DocIdItemGuid">
    <vt:lpwstr>2d7faf1a-a185-46bc-9a74-5257a4135fa4</vt:lpwstr>
  </property>
</Properties>
</file>